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40"/>
  </p:notesMasterIdLst>
  <p:sldIdLst>
    <p:sldId id="256" r:id="rId2"/>
    <p:sldId id="403" r:id="rId3"/>
    <p:sldId id="471" r:id="rId4"/>
    <p:sldId id="548" r:id="rId5"/>
    <p:sldId id="499" r:id="rId6"/>
    <p:sldId id="508" r:id="rId7"/>
    <p:sldId id="520" r:id="rId8"/>
    <p:sldId id="509" r:id="rId9"/>
    <p:sldId id="510" r:id="rId10"/>
    <p:sldId id="549" r:id="rId11"/>
    <p:sldId id="513" r:id="rId12"/>
    <p:sldId id="521" r:id="rId13"/>
    <p:sldId id="518" r:id="rId14"/>
    <p:sldId id="437" r:id="rId15"/>
    <p:sldId id="525" r:id="rId16"/>
    <p:sldId id="524" r:id="rId17"/>
    <p:sldId id="514" r:id="rId18"/>
    <p:sldId id="517" r:id="rId19"/>
    <p:sldId id="515" r:id="rId20"/>
    <p:sldId id="516" r:id="rId21"/>
    <p:sldId id="526" r:id="rId22"/>
    <p:sldId id="528" r:id="rId23"/>
    <p:sldId id="529" r:id="rId24"/>
    <p:sldId id="530" r:id="rId25"/>
    <p:sldId id="531" r:id="rId26"/>
    <p:sldId id="512" r:id="rId27"/>
    <p:sldId id="533" r:id="rId28"/>
    <p:sldId id="536" r:id="rId29"/>
    <p:sldId id="535" r:id="rId30"/>
    <p:sldId id="538" r:id="rId31"/>
    <p:sldId id="540" r:id="rId32"/>
    <p:sldId id="541" r:id="rId33"/>
    <p:sldId id="542" r:id="rId34"/>
    <p:sldId id="544" r:id="rId35"/>
    <p:sldId id="545" r:id="rId36"/>
    <p:sldId id="546" r:id="rId37"/>
    <p:sldId id="547" r:id="rId38"/>
    <p:sldId id="477" r:id="rId39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5249"/>
    <a:srgbClr val="9E60B8"/>
    <a:srgbClr val="EF7D1D"/>
    <a:srgbClr val="57A2C5"/>
    <a:srgbClr val="41719C"/>
    <a:srgbClr val="CAA0C9"/>
    <a:srgbClr val="C14026"/>
    <a:srgbClr val="36544F"/>
    <a:srgbClr val="5AB88F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27"/>
    <p:restoredTop sz="90743" autoAdjust="0"/>
  </p:normalViewPr>
  <p:slideViewPr>
    <p:cSldViewPr snapToGrid="0" snapToObjects="1">
      <p:cViewPr varScale="1">
        <p:scale>
          <a:sx n="134" d="100"/>
          <a:sy n="134" d="100"/>
        </p:scale>
        <p:origin x="192" y="192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2.png>
</file>

<file path=ppt/media/image3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29.05.18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7301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83812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93869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17898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6365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71457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45543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03122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36003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972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53030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51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94293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64366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5827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2173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62458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10185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2154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503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9816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03025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2917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Nordic </a:t>
            </a:r>
            <a:r>
              <a:rPr lang="de-DE" sz="1400" spc="80" dirty="0" err="1">
                <a:solidFill>
                  <a:srgbClr val="D4EBE9"/>
                </a:solidFill>
              </a:rPr>
              <a:t>Coding</a:t>
            </a:r>
            <a:r>
              <a:rPr lang="de-DE" sz="1400" spc="80" dirty="0">
                <a:solidFill>
                  <a:srgbClr val="D4EBE9"/>
                </a:solidFill>
              </a:rPr>
              <a:t> Kiel | Mai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-1" y="1722219"/>
            <a:ext cx="9905999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46613" y="98514"/>
            <a:ext cx="40991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 </a:t>
            </a:r>
            <a:r>
              <a: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| https://</a:t>
            </a:r>
            <a:r>
              <a:rPr lang="de-DE" sz="16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1645188" y="4289961"/>
            <a:ext cx="42925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>
                <a:solidFill>
                  <a:srgbClr val="025249"/>
                </a:solidFill>
              </a:rPr>
              <a:t>Slides</a:t>
            </a:r>
            <a:r>
              <a:rPr lang="de-DE" b="1" dirty="0">
                <a:solidFill>
                  <a:srgbClr val="025249"/>
                </a:solidFill>
              </a:rPr>
              <a:t>: https://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nordic-coding-graphql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663429" y="3553490"/>
            <a:ext cx="2616739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mit Apollo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663429" y="1346979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4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Full</a:t>
            </a:r>
            <a:r>
              <a:rPr lang="de-DE" sz="34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Stack</a:t>
            </a:r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2085884"/>
            <a:ext cx="5759450" cy="477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342608" y="2636022"/>
            <a:ext cx="922079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1: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Server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"...a </a:t>
            </a:r>
            <a:r>
              <a:rPr lang="de-DE" dirty="0" err="1"/>
              <a:t>runtime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fulfilling</a:t>
            </a:r>
            <a:r>
              <a:rPr lang="de-DE" dirty="0"/>
              <a:t> </a:t>
            </a:r>
            <a:r>
              <a:rPr lang="de-DE" dirty="0" err="1"/>
              <a:t>queries</a:t>
            </a:r>
            <a:r>
              <a:rPr lang="de-DE" dirty="0"/>
              <a:t>..."</a:t>
            </a:r>
          </a:p>
        </p:txBody>
      </p:sp>
    </p:spTree>
    <p:extLst>
      <p:ext uri="{BB962C8B-B14F-4D97-AF65-F5344CB8AC3E}">
        <p14:creationId xmlns:p14="http://schemas.microsoft.com/office/powerpoint/2010/main" val="587585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Apollo Server: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/apollo-server/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Basiert auf JavaScript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Referenzimplementierung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Adapter für diverse Webserver (Connect, Express,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Hapi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9766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Server mit Apollo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Aufgaben 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Typen und Schema definieren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für das Schema implementieren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Wie/woher kommen die Daten für eine Anfrage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erzeugen und</a:t>
            </a:r>
          </a:p>
          <a:p>
            <a:pPr marL="457200" indent="-457200">
              <a:lnSpc>
                <a:spcPct val="120000"/>
              </a:lnSpc>
              <a:buFont typeface="+mj-lt"/>
              <a:buAutoNum type="arabicPeriod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Veröffentlichen über Webserver (Express)</a:t>
            </a:r>
          </a:p>
        </p:txBody>
      </p:sp>
    </p:spTree>
    <p:extLst>
      <p:ext uri="{BB962C8B-B14F-4D97-AF65-F5344CB8AC3E}">
        <p14:creationId xmlns:p14="http://schemas.microsoft.com/office/powerpoint/2010/main" val="1509499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Bestandteil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Legt fest, welche Typen es gibt und wie sie aussehen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B62456C-8CFA-E542-B85C-B55FD73D6909}"/>
              </a:ext>
            </a:extLst>
          </p:cNvPr>
          <p:cNvSpPr/>
          <p:nvPr/>
        </p:nvSpPr>
        <p:spPr>
          <a:xfrm>
            <a:off x="1711867" y="3139276"/>
            <a:ext cx="6721221" cy="30008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7719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978435"/>
            <a:ext cx="94996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graphql.org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learn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dirty="0" err="1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sind "Typen"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Pflicht, legt "Einstieg" zur API fest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E9E8FAF-CC6F-3441-9AD7-AD2154D240F5}"/>
              </a:ext>
            </a:extLst>
          </p:cNvPr>
          <p:cNvSpPr/>
          <p:nvPr/>
        </p:nvSpPr>
        <p:spPr>
          <a:xfrm>
            <a:off x="1711867" y="3106973"/>
            <a:ext cx="6284768" cy="375102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!): Rating!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8789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Typen Definition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Server.js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ID!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CAA0C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Type-Definition in Apollo Server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Erfolgt in der Regel über Schema-Definition-Language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549513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 (erforderlich)</a:t>
            </a:r>
          </a:p>
        </p:txBody>
      </p:sp>
    </p:spTree>
    <p:extLst>
      <p:ext uri="{BB962C8B-B14F-4D97-AF65-F5344CB8AC3E}">
        <p14:creationId xmlns:p14="http://schemas.microsoft.com/office/powerpoint/2010/main" val="251826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-Funktion: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Funktion, die Daten für ein Feld ermittelt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prüft Rückgabe auf Korrektheit gemäß Schema-Definition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Müssen mindestens für Root-Felder implementiert werden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 da per "Property-Pfad" weiter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root.a.b.c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per speziellem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48870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r>
              <a:rPr lang="de-DE" dirty="0"/>
              <a:t> </a:t>
            </a:r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1: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50041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CAA0C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95282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4664142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(_,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beerStore.all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.find(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args.beerId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2: 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Argumenten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werden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als Parameter übergeben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Laufzeitumgebung sorgt dafür, dass nur gültige Werte übergeben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6641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600" b="1" dirty="0">
              <a:solidFill>
                <a:srgbClr val="36544F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12503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[Beer!]!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String!): Beer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37010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</a:t>
            </a:r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mit</a:t>
            </a:r>
          </a:p>
          <a:p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Argumenten</a:t>
            </a:r>
          </a:p>
        </p:txBody>
      </p:sp>
    </p:spTree>
    <p:extLst>
      <p:ext uri="{BB962C8B-B14F-4D97-AF65-F5344CB8AC3E}">
        <p14:creationId xmlns:p14="http://schemas.microsoft.com/office/powerpoint/2010/main" val="1190904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757657" y="5002696"/>
            <a:ext cx="6721221" cy="175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Query: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(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ratingStore.all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</a:t>
            </a:r>
          </a:p>
          <a:p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.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filter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rating.beerId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=== </a:t>
            </a:r>
            <a:r>
              <a:rPr lang="de-DE" sz="1625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beer.id</a:t>
            </a:r>
            <a:r>
              <a:rPr lang="de-DE" sz="1625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305804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3: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für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Feld eines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Erlaubt individuelle Behandlung für einzelne Felder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(zum Beispiel Performance-Optimierung / Security, ...)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7656" y="309643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[Rating!]!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22658F7B-6ADA-0F43-B114-543334956273}"/>
              </a:ext>
            </a:extLst>
          </p:cNvPr>
          <p:cNvSpPr/>
          <p:nvPr/>
        </p:nvSpPr>
        <p:spPr>
          <a:xfrm>
            <a:off x="93249" y="5682083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r>
              <a:rPr lang="de-DE" sz="1600" b="1" dirty="0">
                <a:solidFill>
                  <a:srgbClr val="36544F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für nicht-Root-Field</a:t>
            </a:r>
          </a:p>
        </p:txBody>
      </p:sp>
    </p:spTree>
    <p:extLst>
      <p:ext uri="{BB962C8B-B14F-4D97-AF65-F5344CB8AC3E}">
        <p14:creationId xmlns:p14="http://schemas.microsoft.com/office/powerpoint/2010/main" val="18955766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erzeugen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besteht aus Type-Definition und passenden </a:t>
            </a:r>
            <a:r>
              <a:rPr lang="de-DE" sz="2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025249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25006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  <a:cs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resolvers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20011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7" name="Rechteck 6"/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 veröffentlichen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hier: über Instanz von Express-Server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           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3CB1B43-B49A-E841-B78A-82D34C01A4D3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36149050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Schema Veröffentlichen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Optional: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CE15393-7D16-4E46-AD04-8E0E2DCC5375}"/>
              </a:ext>
            </a:extLst>
          </p:cNvPr>
          <p:cNvSpPr/>
          <p:nvPr/>
        </p:nvSpPr>
        <p:spPr>
          <a:xfrm>
            <a:off x="2753590" y="2566500"/>
            <a:ext cx="6949209" cy="42511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-tools";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"apollo-server-express";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makeExecutableSchema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typeDefs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resolvers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express();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app.use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schema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app.get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graphiql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",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graphiqlExpress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endpointURL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929FDDB-B2BD-B74B-8F51-D886B63F229E}"/>
              </a:ext>
            </a:extLst>
          </p:cNvPr>
          <p:cNvSpPr/>
          <p:nvPr/>
        </p:nvSpPr>
        <p:spPr>
          <a:xfrm>
            <a:off x="203200" y="5229742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veröffentlichen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812A6C2D-C05C-B344-A0C0-075C16CD9C9F}"/>
              </a:ext>
            </a:extLst>
          </p:cNvPr>
          <p:cNvSpPr/>
          <p:nvPr/>
        </p:nvSpPr>
        <p:spPr>
          <a:xfrm>
            <a:off x="203200" y="3478288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</p:spTree>
    <p:extLst>
      <p:ext uri="{BB962C8B-B14F-4D97-AF65-F5344CB8AC3E}">
        <p14:creationId xmlns:p14="http://schemas.microsoft.com/office/powerpoint/2010/main" val="1315462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478061" y="2636022"/>
            <a:ext cx="8949887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Teil 2:</a:t>
            </a:r>
          </a:p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Client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6EE67E5-0A44-FB42-858C-A2C547345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3392" y="547483"/>
            <a:ext cx="2999217" cy="1103925"/>
          </a:xfrm>
          <a:prstGeom prst="rect">
            <a:avLst/>
          </a:prstGeom>
        </p:spPr>
      </p:pic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Apollo-Server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39397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Apollo: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https://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www.apollographql.com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docs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/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-Komponenten zum Zugriff auf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funktioniert mit allen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Backends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Sehr modular aufgebaut, viele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npm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-Module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apollo-</a:t>
            </a:r>
            <a:r>
              <a:rPr lang="de-DE" sz="2400" b="1" dirty="0" err="1">
                <a:solidFill>
                  <a:srgbClr val="36544F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boost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hilft bei Konfiguration für viele Standard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-Cases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github.com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apollographql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/apollo-client/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tree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master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packages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/apollo-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boost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2442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20005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9E60B8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Client ist zentrale Schnittstelle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Netzwerkverbindung zum Server, Caching, ...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B283AA13-DBC9-0440-8972-0F37782A629A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42797722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1: Erzeugen des Clients und Providers</a:t>
            </a:r>
          </a:p>
        </p:txBody>
      </p:sp>
      <p:sp>
        <p:nvSpPr>
          <p:cNvPr id="4" name="Rechteck 3"/>
          <p:cNvSpPr/>
          <p:nvPr/>
        </p:nvSpPr>
        <p:spPr>
          <a:xfrm>
            <a:off x="2897506" y="2584707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"apollo-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ApolloClient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uri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"http://localhost:9000/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graphql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" });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ReactDOM.render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client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ApolloProvider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&gt;,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document.getElementById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93249" y="355135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Client erzeugen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Provider stellt Client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Komponenten zur Verfügung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Nutzt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Context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8" y="4465374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Apollo Provider um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Anwendung legen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538FA36-CE05-4A4A-8C3C-1FFC5E3CF171}"/>
              </a:ext>
            </a:extLst>
          </p:cNvPr>
          <p:cNvSpPr/>
          <p:nvPr/>
        </p:nvSpPr>
        <p:spPr>
          <a:xfrm>
            <a:off x="2792906" y="2099821"/>
            <a:ext cx="54628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Bootstrap der </a:t>
            </a:r>
            <a:r>
              <a:rPr lang="de-DE" sz="1600" b="1" u="sng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u="sng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-Anwendung</a:t>
            </a:r>
          </a:p>
        </p:txBody>
      </p:sp>
    </p:spTree>
    <p:extLst>
      <p:ext uri="{BB962C8B-B14F-4D97-AF65-F5344CB8AC3E}">
        <p14:creationId xmlns:p14="http://schemas.microsoft.com/office/powerpoint/2010/main" val="38734440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1922147" y="3043534"/>
            <a:ext cx="8214630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"./__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generated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__/...";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extends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Query&lt;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BeerRatingAppQueryResult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 {}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{({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// . . .  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C00000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biere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</a:t>
            </a:r>
            <a:r>
              <a:rPr lang="de-DE" sz="1625" b="1" dirty="0" err="1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BeerRatingQuery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Typ-sicherer Zugriff auf Ergebnis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Wird typisiert mit Query-Resultat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TS Interfaces können mit apollo-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codegen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generiert werden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0" y="5455863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Compile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-Fehler!</a:t>
            </a:r>
          </a:p>
        </p:txBody>
      </p:sp>
    </p:spTree>
    <p:extLst>
      <p:ext uri="{BB962C8B-B14F-4D97-AF65-F5344CB8AC3E}">
        <p14:creationId xmlns:p14="http://schemas.microsoft.com/office/powerpoint/2010/main" val="258172473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!)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$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author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comment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ebenfalls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geparst</a:t>
            </a:r>
          </a:p>
        </p:txBody>
      </p:sp>
    </p:spTree>
    <p:extLst>
      <p:ext uri="{BB962C8B-B14F-4D97-AF65-F5344CB8AC3E}">
        <p14:creationId xmlns:p14="http://schemas.microsoft.com/office/powerpoint/2010/main" val="293225091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</p:txBody>
      </p:sp>
    </p:spTree>
    <p:extLst>
      <p:ext uri="{BB962C8B-B14F-4D97-AF65-F5344CB8AC3E}">
        <p14:creationId xmlns:p14="http://schemas.microsoft.com/office/powerpoint/2010/main" val="38464679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22578990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981579" y="2614825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ADD_RATING_MUTATION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{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onNewRating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=&gt;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addRating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variables: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ratingInput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newRating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})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Führt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Funktionsweise ähnlich wie 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-Property erhält Funktion zum Ausführen der Mutation</a:t>
            </a:r>
          </a:p>
        </p:txBody>
      </p:sp>
    </p:spTree>
    <p:extLst>
      <p:ext uri="{BB962C8B-B14F-4D97-AF65-F5344CB8AC3E}">
        <p14:creationId xmlns:p14="http://schemas.microsoft.com/office/powerpoint/2010/main" val="15712622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3: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041053" y="2547093"/>
            <a:ext cx="6721221" cy="4001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RatingFormController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&lt;Mutation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mutation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={ADD_RATING_MUTATION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update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"Altes" Beer aus Cache lesen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oldBeer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.readFragment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(...);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Neues Rating dem Beer hinzufügen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...; 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// Beer im Cache aktualisieren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cache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.writeFragment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newBeer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. . .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&lt;/Mutation&gt;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Mutation-Komponente: Cache aktualisieren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Callback-Funktionen zum aktualisieren des lokalen Caches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Aktualisiert automatisch sämtliche Ansichten</a:t>
            </a:r>
          </a:p>
        </p:txBody>
      </p:sp>
    </p:spTree>
    <p:extLst>
      <p:ext uri="{BB962C8B-B14F-4D97-AF65-F5344CB8AC3E}">
        <p14:creationId xmlns:p14="http://schemas.microsoft.com/office/powerpoint/2010/main" val="27181173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1942122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3670773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</a:p>
        </p:txBody>
      </p:sp>
      <p:sp>
        <p:nvSpPr>
          <p:cNvPr id="6" name="Rechteck 5"/>
          <p:cNvSpPr/>
          <p:nvPr/>
        </p:nvSpPr>
        <p:spPr>
          <a:xfrm>
            <a:off x="1948458" y="2983461"/>
            <a:ext cx="6009081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fullstack-graphql-example</a:t>
            </a:r>
            <a:endParaRPr lang="de-DE" sz="20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nordic-coding-graphql</a:t>
            </a:r>
            <a:endParaRPr lang="de-DE" sz="2000" b="1" dirty="0">
              <a:solidFill>
                <a:srgbClr val="41719C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1" y="35324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1093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418494" y="3797848"/>
            <a:ext cx="5069016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Apollo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"A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community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building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flexible open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source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tools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."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github.com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apollographql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64FD371C-98B3-3F4A-B69B-156C1075D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312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Source (</a:t>
            </a:r>
            <a:r>
              <a:rPr lang="de-DE" sz="1600" cap="none" spc="100" dirty="0" err="1"/>
              <a:t>TypeScript</a:t>
            </a:r>
            <a:r>
              <a:rPr lang="de-DE" sz="1600" cap="none" spc="100" dirty="0"/>
              <a:t>):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/>
              <a:t>fullstack-graphql-example</a:t>
            </a:r>
            <a:endParaRPr lang="de-DE" sz="1600" cap="none" spc="10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C62CE1E-172D-444C-A255-ED18408DC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5654" y="242042"/>
            <a:ext cx="4574691" cy="4585889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7DC0BBE-BC6C-8340-A724-C490485DE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041" y="1269521"/>
            <a:ext cx="5883918" cy="3515392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2017</Words>
  <Application>Microsoft Macintosh PowerPoint</Application>
  <PresentationFormat>A4-Papier (210 x 297 mm)</PresentationFormat>
  <Paragraphs>495</Paragraphs>
  <Slides>38</Slides>
  <Notes>33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38</vt:i4>
      </vt:variant>
    </vt:vector>
  </HeadingPairs>
  <TitlesOfParts>
    <vt:vector size="48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Code Pro Semibold</vt:lpstr>
      <vt:lpstr>Source Sans Pro</vt:lpstr>
      <vt:lpstr>Source Sans Pro Semibold</vt:lpstr>
      <vt:lpstr>Office-Design</vt:lpstr>
      <vt:lpstr>Nordic Coding Kiel | Mai 2018 | @nilshartmann</vt:lpstr>
      <vt:lpstr>@nilshartmann</vt:lpstr>
      <vt:lpstr>PowerPoint-Präsentation</vt:lpstr>
      <vt:lpstr>PowerPoint-Präsentation</vt:lpstr>
      <vt:lpstr>Source (TypeScript): https://bit.ly/fullstack-graphql-example</vt:lpstr>
      <vt:lpstr>http://localhost:9000</vt:lpstr>
      <vt:lpstr>Beispiel: Intellij IDEA</vt:lpstr>
      <vt:lpstr>query Language</vt:lpstr>
      <vt:lpstr>query Language: Operations</vt:lpstr>
      <vt:lpstr>query Language: Mutations</vt:lpstr>
      <vt:lpstr>"...a runtime for fulfilling queries..."</vt:lpstr>
      <vt:lpstr>Apollo-Server</vt:lpstr>
      <vt:lpstr>GraphQL Server mit Apollo</vt:lpstr>
      <vt:lpstr>Schritt 1: Typen Definition</vt:lpstr>
      <vt:lpstr>Schritt 1: Typen Definition</vt:lpstr>
      <vt:lpstr>Schritt 1: Typen Definition</vt:lpstr>
      <vt:lpstr>Schritt 2: Resolver </vt:lpstr>
      <vt:lpstr>Schritt 2: Resolver </vt:lpstr>
      <vt:lpstr>Schritt 2: Resolver</vt:lpstr>
      <vt:lpstr>Schritt 2: Resolver</vt:lpstr>
      <vt:lpstr>Schritt 3: Schema Veröffentlichen</vt:lpstr>
      <vt:lpstr>Schritt 3: Schema Veröffentlichen</vt:lpstr>
      <vt:lpstr>Schritt 3: Schema Veröffentlichen</vt:lpstr>
      <vt:lpstr>mit Apollo und React</vt:lpstr>
      <vt:lpstr>Apollo-Server</vt:lpstr>
      <vt:lpstr>Schritt 1: Erzeugen des Clients und Providers</vt:lpstr>
      <vt:lpstr>Schritt 1: Erzeugen des Clients und Providers</vt:lpstr>
      <vt:lpstr>Schritt 2: Queries</vt:lpstr>
      <vt:lpstr>Schritt 2: Queries</vt:lpstr>
      <vt:lpstr>Schritt 2: Queries</vt:lpstr>
      <vt:lpstr>Schritt 2: Queries</vt:lpstr>
      <vt:lpstr>Schritt 2: Queries</vt:lpstr>
      <vt:lpstr>Schritt 3: Mutations</vt:lpstr>
      <vt:lpstr>Schritt 3: Mutations</vt:lpstr>
      <vt:lpstr>Schritt 3: Mutations</vt:lpstr>
      <vt:lpstr>Schritt 3: Mutations</vt:lpstr>
      <vt:lpstr>Schritt 3: Mutations</vt:lpstr>
      <vt:lpstr>HTTPS://NILSHARTMANN.NET | @nilshartmann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501</cp:revision>
  <cp:lastPrinted>2018-04-24T14:52:32Z</cp:lastPrinted>
  <dcterms:created xsi:type="dcterms:W3CDTF">2016-03-28T15:59:53Z</dcterms:created>
  <dcterms:modified xsi:type="dcterms:W3CDTF">2018-05-29T22:02:03Z</dcterms:modified>
</cp:coreProperties>
</file>

<file path=docProps/thumbnail.jpeg>
</file>